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6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3" r:id="rId2"/>
    <p:sldId id="329" r:id="rId3"/>
    <p:sldId id="369" r:id="rId4"/>
    <p:sldId id="370" r:id="rId5"/>
    <p:sldId id="371" r:id="rId6"/>
    <p:sldId id="372" r:id="rId7"/>
    <p:sldId id="343" r:id="rId8"/>
    <p:sldId id="342" r:id="rId9"/>
    <p:sldId id="349" r:id="rId10"/>
    <p:sldId id="330" r:id="rId11"/>
    <p:sldId id="331" r:id="rId12"/>
    <p:sldId id="333" r:id="rId13"/>
    <p:sldId id="332" r:id="rId14"/>
    <p:sldId id="334" r:id="rId15"/>
    <p:sldId id="373" r:id="rId16"/>
    <p:sldId id="345" r:id="rId17"/>
    <p:sldId id="357" r:id="rId18"/>
    <p:sldId id="356" r:id="rId19"/>
    <p:sldId id="358" r:id="rId20"/>
    <p:sldId id="335" r:id="rId21"/>
    <p:sldId id="344" r:id="rId22"/>
    <p:sldId id="359" r:id="rId23"/>
    <p:sldId id="350" r:id="rId24"/>
    <p:sldId id="355" r:id="rId25"/>
    <p:sldId id="352" r:id="rId26"/>
    <p:sldId id="376" r:id="rId27"/>
    <p:sldId id="361" r:id="rId28"/>
    <p:sldId id="381" r:id="rId29"/>
    <p:sldId id="375" r:id="rId30"/>
    <p:sldId id="374" r:id="rId31"/>
    <p:sldId id="364" r:id="rId32"/>
    <p:sldId id="363" r:id="rId33"/>
    <p:sldId id="365" r:id="rId34"/>
    <p:sldId id="366" r:id="rId35"/>
    <p:sldId id="368" r:id="rId36"/>
    <p:sldId id="367" r:id="rId37"/>
    <p:sldId id="377" r:id="rId38"/>
    <p:sldId id="378" r:id="rId39"/>
    <p:sldId id="379" r:id="rId40"/>
    <p:sldId id="380" r:id="rId41"/>
    <p:sldId id="382" r:id="rId42"/>
    <p:sldId id="384" r:id="rId43"/>
    <p:sldId id="383" r:id="rId4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9" autoAdjust="0"/>
    <p:restoredTop sz="94343" autoAdjust="0"/>
  </p:normalViewPr>
  <p:slideViewPr>
    <p:cSldViewPr snapToGrid="0" snapToObjects="1">
      <p:cViewPr>
        <p:scale>
          <a:sx n="66" d="100"/>
          <a:sy n="66" d="100"/>
        </p:scale>
        <p:origin x="1698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20/08/2017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20/08/2017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17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20/08/2017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uadro%20comparativo%20de%20Hardware%20y%20Softwar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ormato%20Descripcion%20de%20casos%20de%20uso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MR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hyperlink" Target="Requerimientos%20funcionales.png" TargetMode="External"/><Relationship Id="rId18" Type="http://schemas.openxmlformats.org/officeDocument/2006/relationships/hyperlink" Target="Ficha%20Tecnica.pdf" TargetMode="External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hyperlink" Target="Formato%20IEEE%20830.pdf" TargetMode="External"/><Relationship Id="rId17" Type="http://schemas.openxmlformats.org/officeDocument/2006/relationships/hyperlink" Target="Formato%20CANVAS%20CEET%202016.xls" TargetMode="External"/><Relationship Id="rId2" Type="http://schemas.openxmlformats.org/officeDocument/2006/relationships/slide" Target="slide7.xml"/><Relationship Id="rId16" Type="http://schemas.openxmlformats.org/officeDocument/2006/relationships/hyperlink" Target="Formato%20Descripcion%20de%20casos%20de%20us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1.xml"/><Relationship Id="rId5" Type="http://schemas.openxmlformats.org/officeDocument/2006/relationships/slide" Target="slide12.xml"/><Relationship Id="rId15" Type="http://schemas.openxmlformats.org/officeDocument/2006/relationships/slide" Target="slide23.xml"/><Relationship Id="rId10" Type="http://schemas.openxmlformats.org/officeDocument/2006/relationships/slide" Target="slide20.xml"/><Relationship Id="rId19" Type="http://schemas.openxmlformats.org/officeDocument/2006/relationships/image" Target="../media/image30.png"/><Relationship Id="rId4" Type="http://schemas.openxmlformats.org/officeDocument/2006/relationships/slide" Target="slide11.xml"/><Relationship Id="rId9" Type="http://schemas.openxmlformats.org/officeDocument/2006/relationships/slide" Target="slide16.xml"/><Relationship Id="rId14" Type="http://schemas.openxmlformats.org/officeDocument/2006/relationships/hyperlink" Target="Requerimientos%20no%20funcionales.p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1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hyperlink" Target="diagramas/Diagrama%20de%20Clases.jp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31.png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gantt/informacion%20general%20del%20proyecto.JPG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56.JPG"/><Relationship Id="rId4" Type="http://schemas.openxmlformats.org/officeDocument/2006/relationships/hyperlink" Target="gantt/diagrama%20de%20gantt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gantt/informe%20general%20de%20cost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gantt/vision%20general%20de%20los%20recurs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gantt/vision%20general%20de%20los%20recurs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Tabla%20Requerimientos.png" TargetMode="External"/><Relationship Id="rId13" Type="http://schemas.openxmlformats.org/officeDocument/2006/relationships/slide" Target="slide30.xml"/><Relationship Id="rId3" Type="http://schemas.openxmlformats.org/officeDocument/2006/relationships/slide" Target="slide24.xml"/><Relationship Id="rId7" Type="http://schemas.openxmlformats.org/officeDocument/2006/relationships/slide" Target="slide25.xml"/><Relationship Id="rId12" Type="http://schemas.openxmlformats.org/officeDocument/2006/relationships/slide" Target="slide29.xml"/><Relationship Id="rId2" Type="http://schemas.openxmlformats.org/officeDocument/2006/relationships/hyperlink" Target="Diagrama%20de%20Gantt%20.m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ockups%20p1.pdf" TargetMode="External"/><Relationship Id="rId11" Type="http://schemas.openxmlformats.org/officeDocument/2006/relationships/slide" Target="slide28.xml"/><Relationship Id="rId5" Type="http://schemas.openxmlformats.org/officeDocument/2006/relationships/slide" Target="slide27.xml"/><Relationship Id="rId15" Type="http://schemas.openxmlformats.org/officeDocument/2006/relationships/image" Target="../media/image30.png"/><Relationship Id="rId10" Type="http://schemas.openxmlformats.org/officeDocument/2006/relationships/hyperlink" Target="Cuadro%20comparativo%20de%20Hardware%20y%20Software.pdf" TargetMode="External"/><Relationship Id="rId4" Type="http://schemas.openxmlformats.org/officeDocument/2006/relationships/hyperlink" Target="Diccionario%20de%20datos.xlsx" TargetMode="External"/><Relationship Id="rId9" Type="http://schemas.openxmlformats.org/officeDocument/2006/relationships/slide" Target="slide26.xml"/><Relationship Id="rId14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slide" Target="slide3.xml"/><Relationship Id="rId7" Type="http://schemas.openxmlformats.org/officeDocument/2006/relationships/image" Target="../media/image62.jpeg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image" Target="../media/image31.png"/><Relationship Id="rId9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Plan%20de%20instalaci&#243;n,%20%20plan%20de%20respaldo%20y%20plan%20de%20migraci&#243;n.pdf" TargetMode="External"/><Relationship Id="rId13" Type="http://schemas.openxmlformats.org/officeDocument/2006/relationships/slide" Target="slide38.xml"/><Relationship Id="rId3" Type="http://schemas.openxmlformats.org/officeDocument/2006/relationships/slide" Target="slide36.xml"/><Relationship Id="rId7" Type="http://schemas.openxmlformats.org/officeDocument/2006/relationships/hyperlink" Target="Plan%20de%20migraci&#243;n.pdf" TargetMode="External"/><Relationship Id="rId12" Type="http://schemas.openxmlformats.org/officeDocument/2006/relationships/hyperlink" Target="Contrato%20de%20Software%20CW.pdf" TargetMode="External"/><Relationship Id="rId2" Type="http://schemas.openxmlformats.org/officeDocument/2006/relationships/hyperlink" Target="mockups%20p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hyperlink" Target="Diagrama%20de%20Gantt%20.mpp" TargetMode="External"/><Relationship Id="rId5" Type="http://schemas.openxmlformats.org/officeDocument/2006/relationships/hyperlink" Target="Pruebas%20de%20Caja%20Negra%20CW.pdf" TargetMode="External"/><Relationship Id="rId10" Type="http://schemas.openxmlformats.org/officeDocument/2006/relationships/hyperlink" Target="Manual%20de%20usuario%20CW.pdf" TargetMode="External"/><Relationship Id="rId4" Type="http://schemas.openxmlformats.org/officeDocument/2006/relationships/slide" Target="slide37.xml"/><Relationship Id="rId9" Type="http://schemas.openxmlformats.org/officeDocument/2006/relationships/hyperlink" Target="MANUAL%20T&#201;CNICO%20Confeware.pdf" TargetMode="External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Formato%20IEEE%20830.pdf" TargetMode="External"/><Relationship Id="rId3" Type="http://schemas.openxmlformats.org/officeDocument/2006/relationships/slide" Target="slide39.xml"/><Relationship Id="rId7" Type="http://schemas.openxmlformats.org/officeDocument/2006/relationships/hyperlink" Target="CMMI%20CW.pdf" TargetMode="External"/><Relationship Id="rId12" Type="http://schemas.openxmlformats.org/officeDocument/2006/relationships/image" Target="../media/image30.png"/><Relationship Id="rId2" Type="http://schemas.openxmlformats.org/officeDocument/2006/relationships/hyperlink" Target="Pruebas%20de%20Caja%20Negra%20CW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43.xml"/><Relationship Id="rId5" Type="http://schemas.openxmlformats.org/officeDocument/2006/relationships/slide" Target="slide34.xml"/><Relationship Id="rId10" Type="http://schemas.openxmlformats.org/officeDocument/2006/relationships/slide" Target="slide42.xml"/><Relationship Id="rId4" Type="http://schemas.openxmlformats.org/officeDocument/2006/relationships/slide" Target="slide40.xml"/><Relationship Id="rId9" Type="http://schemas.openxmlformats.org/officeDocument/2006/relationships/slide" Target="slide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Sexto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448392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1" y="222493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43597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1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3344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 smtClean="0"/>
              <a:t>Notamos que en </a:t>
            </a:r>
            <a:r>
              <a:rPr lang="es-ES" sz="2400" dirty="0"/>
              <a:t>la </a:t>
            </a:r>
            <a:r>
              <a:rPr lang="es-ES" sz="24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4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400" dirty="0"/>
              <a:t> </a:t>
            </a:r>
            <a:r>
              <a:rPr lang="es-ES" sz="24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83" y="229407"/>
            <a:ext cx="1426626" cy="1426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x-none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41" y="199636"/>
            <a:ext cx="1426626" cy="1426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91759" y="579539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añadiremos 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18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PERFIL DEL CLIENTE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18047" y="2313824"/>
            <a:ext cx="7401070" cy="37175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Característica del cliente.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Empresa relacionada la confección 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Necesidades.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En general no hay un proyecto ya que un proyecto como de confección es muy costoso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Problemas.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Falta de recursos para adquirir un software especializado en confección.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¿Cómo buscan soluciones?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Crear un software al alcance de las empresas para mejor eficacia en la hora de confeccionar</a:t>
            </a:r>
          </a:p>
          <a:p>
            <a:pPr algn="l"/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1" dirty="0" smtClean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30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-94922" y="159950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0201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ángulo 3"/>
          <p:cNvSpPr/>
          <p:nvPr/>
        </p:nvSpPr>
        <p:spPr>
          <a:xfrm>
            <a:off x="226240" y="1983477"/>
            <a:ext cx="30086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Encuesta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65" y="3058916"/>
            <a:ext cx="5580475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14488" y="2814474"/>
            <a:ext cx="28321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fases de la producción cree usted de controlar?  La población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Decidió que 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debería controlar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todas las fases que se requieren para la confección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 contener un orden o una organización especifica a la horas de confeccionar </a:t>
            </a:r>
            <a:endParaRPr lang="es-ES" alt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87" y="362434"/>
            <a:ext cx="1239577" cy="12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06" y="1599009"/>
            <a:ext cx="5172917" cy="228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19198" y="4388311"/>
            <a:ext cx="68311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¿Cree necesario un software especializado para el control de la producción en confección ? 100%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de la población 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dice que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 necesario un software especializado para así se pueda controlar con mas eficiencia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31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Mostrando IMG_020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Mostrando IMG_020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5" y="2208787"/>
            <a:ext cx="5029200" cy="27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0376" y="2942464"/>
            <a:ext cx="395026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debería controlar en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producción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un software? 57,1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% de la población encuestada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dice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que debería controlar la calidad para poder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superar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que se le va a dar a los usuario, como para que el resultado del software tenga un mayor éxito. 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58861" y="589501"/>
            <a:ext cx="38324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3" y="1635601"/>
            <a:ext cx="2731807" cy="204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3" y="4134010"/>
            <a:ext cx="2772867" cy="208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66" y="4099853"/>
            <a:ext cx="3562648" cy="26719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14" y="1580953"/>
            <a:ext cx="5476714" cy="2446371"/>
          </a:xfrm>
          <a:prstGeom prst="rect">
            <a:avLst/>
          </a:prstGeom>
        </p:spPr>
      </p:pic>
      <p:pic>
        <p:nvPicPr>
          <p:cNvPr id="8" name="Imagen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232004"/>
            <a:ext cx="1403597" cy="14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</a:t>
            </a:r>
            <a:r>
              <a:rPr lang="es-CO"/>
              <a:t>Vargas </a:t>
            </a:r>
            <a:r>
              <a:rPr lang="es-CO" smtClean="0"/>
              <a:t>Troncoso</a:t>
            </a:r>
            <a:br>
              <a:rPr lang="es-CO" smtClean="0"/>
            </a:br>
            <a:r>
              <a:rPr lang="es-CO" smtClean="0"/>
              <a:t>Brayan </a:t>
            </a:r>
            <a:r>
              <a:rPr lang="es-CO" dirty="0" smtClean="0"/>
              <a:t>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16" y="3613749"/>
            <a:ext cx="3028571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602572" y="231467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65" y="7535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-129505" y="234761"/>
            <a:ext cx="779625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CLIENTE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197365" y="1756460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SQL SERVER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2379850" y="3874634"/>
            <a:ext cx="2777548" cy="2556708"/>
          </a:xfrm>
          <a:prstGeom prst="rect">
            <a:avLst/>
          </a:prstGeom>
        </p:spPr>
      </p:pic>
      <p:pic>
        <p:nvPicPr>
          <p:cNvPr id="7" name="Imagen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21" y="15961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hlinkClick r:id="rId2" action="ppaction://hlinkfile"/>
          </p:cNvPr>
          <p:cNvSpPr/>
          <p:nvPr/>
        </p:nvSpPr>
        <p:spPr>
          <a:xfrm>
            <a:off x="588816" y="2969095"/>
            <a:ext cx="81677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SISTEMA DE INFORMACIÓN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66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9" y="1443036"/>
            <a:ext cx="7139668" cy="4445594"/>
          </a:xfrm>
          <a:prstGeom prst="rect">
            <a:avLst/>
          </a:prstGeom>
        </p:spPr>
      </p:pic>
      <p:sp>
        <p:nvSpPr>
          <p:cNvPr id="5" name="1 CuadroTexto">
            <a:hlinkClick r:id="rId3" action="ppaction://hlinkfile"/>
          </p:cNvPr>
          <p:cNvSpPr txBox="1"/>
          <p:nvPr/>
        </p:nvSpPr>
        <p:spPr>
          <a:xfrm>
            <a:off x="4162536" y="5654853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Formato de casos de uso extendido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>
            <a:hlinkClick r:id="rId2" action="ppaction://hlinkfile"/>
          </p:cNvPr>
          <p:cNvSpPr txBox="1"/>
          <p:nvPr/>
        </p:nvSpPr>
        <p:spPr>
          <a:xfrm>
            <a:off x="4161331" y="306806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Entidad </a:t>
            </a:r>
          </a:p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Relacional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10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88594" y="24609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00" y="1407458"/>
            <a:ext cx="4914947" cy="4929091"/>
          </a:xfrm>
          <a:prstGeom prst="rect">
            <a:avLst/>
          </a:prstGeo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886200" y="270204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Aspectos ambientales </a:t>
            </a:r>
            <a:endParaRPr lang="es-CO" sz="4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</a:t>
            </a:r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08100" y="2838269"/>
            <a:ext cx="6764746" cy="15367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sistema si cumple con las medias </a:t>
            </a:r>
          </a:p>
          <a:p>
            <a:pPr algn="ctr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Ambientales ya que no se utilizan 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residuos </a:t>
            </a:r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 dañen al medio </a:t>
            </a:r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15" y="22945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883745" y="306806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744045" y="46456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95" y="1807321"/>
            <a:ext cx="5346700" cy="4815068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4108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67981" y="2958331"/>
            <a:ext cx="8183880" cy="194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745521" y="34320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Construcción de la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236784"/>
            <a:ext cx="7231380" cy="1238250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93571" y="1975756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2" action="ppaction://hlinksldjump"/>
              </a:rPr>
              <a:t>1. Nombre </a:t>
            </a:r>
            <a:r>
              <a:rPr lang="es-CO" dirty="0">
                <a:hlinkClick r:id="rId2" action="ppaction://hlinksldjump"/>
              </a:rPr>
              <a:t>proyecto</a:t>
            </a:r>
            <a:r>
              <a:rPr lang="es-CO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2. Objetivo </a:t>
            </a:r>
            <a:r>
              <a:rPr lang="es-CO" dirty="0">
                <a:hlinkClick r:id="rId3" action="ppaction://hlinksldjump"/>
              </a:rPr>
              <a:t>general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3. Objetivos </a:t>
            </a:r>
            <a:r>
              <a:rPr lang="es-CO" dirty="0">
                <a:hlinkClick r:id="rId4" action="ppaction://hlinksldjump"/>
              </a:rPr>
              <a:t>específicos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4. Planteamiento </a:t>
            </a:r>
            <a:r>
              <a:rPr lang="es-CO" dirty="0">
                <a:hlinkClick r:id="rId5" action="ppaction://hlinksldjump"/>
              </a:rPr>
              <a:t>del problema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sldjump"/>
              </a:rPr>
              <a:t>4.1. Justificación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7" action="ppaction://hlinksldjump"/>
              </a:rPr>
              <a:t>5</a:t>
            </a:r>
            <a:r>
              <a:rPr lang="es-CO" dirty="0" smtClean="0">
                <a:hlinkClick r:id="rId7" action="ppaction://hlinksldjump"/>
              </a:rPr>
              <a:t>. Alcance </a:t>
            </a:r>
            <a:r>
              <a:rPr lang="es-CO" dirty="0">
                <a:hlinkClick r:id="rId7" action="ppaction://hlinksldjump"/>
              </a:rPr>
              <a:t>del proyecto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sldjump"/>
              </a:rPr>
              <a:t>5.1 Perfil </a:t>
            </a:r>
            <a:r>
              <a:rPr lang="es-CO" dirty="0">
                <a:hlinkClick r:id="rId8" action="ppaction://hlinksldjump"/>
              </a:rPr>
              <a:t>del cliente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9" action="ppaction://hlinksldjump"/>
              </a:rPr>
              <a:t>6</a:t>
            </a:r>
            <a:r>
              <a:rPr lang="es-CO" dirty="0" smtClean="0">
                <a:hlinkClick r:id="rId9" action="ppaction://hlinksldjump"/>
              </a:rPr>
              <a:t>. Técnicas </a:t>
            </a:r>
            <a:r>
              <a:rPr lang="es-CO" dirty="0">
                <a:hlinkClick r:id="rId9" action="ppaction://hlinksldjump"/>
              </a:rPr>
              <a:t>del levantamiento de información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0" action="ppaction://hlinksldjump"/>
              </a:rPr>
              <a:t>7</a:t>
            </a:r>
            <a:r>
              <a:rPr lang="es-CO" dirty="0" smtClean="0">
                <a:hlinkClick r:id="rId10" action="ppaction://hlinksldjump"/>
              </a:rPr>
              <a:t>. Mapa </a:t>
            </a:r>
            <a:r>
              <a:rPr lang="es-CO" dirty="0">
                <a:hlinkClick r:id="rId10" action="ppaction://hlinksldjump"/>
              </a:rPr>
              <a:t>de </a:t>
            </a:r>
            <a:r>
              <a:rPr lang="es-CO" dirty="0" smtClean="0">
                <a:hlinkClick r:id="rId10" action="ppaction://hlinksldjump"/>
              </a:rPr>
              <a:t>procesos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1" action="ppaction://hlinksldjump"/>
              </a:rPr>
              <a:t>8</a:t>
            </a:r>
            <a:r>
              <a:rPr lang="es-CO" dirty="0" smtClean="0">
                <a:hlinkClick r:id="rId11" action="ppaction://hlinksldjump"/>
              </a:rPr>
              <a:t>. Hardware</a:t>
            </a:r>
            <a:r>
              <a:rPr lang="es-CO" dirty="0">
                <a:hlinkClick r:id="rId11" action="ppaction://hlinksldjump"/>
              </a:rPr>
              <a:t>, software con el que cuenta el cliente.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2" action="ppaction://hlinkfile"/>
              </a:rPr>
              <a:t>9</a:t>
            </a:r>
            <a:r>
              <a:rPr lang="es-CO" dirty="0" smtClean="0">
                <a:hlinkClick r:id="rId12" action="ppaction://hlinkfile"/>
              </a:rPr>
              <a:t>. Informe </a:t>
            </a:r>
            <a:r>
              <a:rPr lang="es-CO" dirty="0">
                <a:hlinkClick r:id="rId12" action="ppaction://hlinkfile"/>
              </a:rPr>
              <a:t>de Requerimientos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3" action="ppaction://hlinkfile"/>
              </a:rPr>
              <a:t>9</a:t>
            </a:r>
            <a:r>
              <a:rPr lang="es-CO" dirty="0" smtClean="0">
                <a:hlinkClick r:id="rId13" action="ppaction://hlinkfile"/>
              </a:rPr>
              <a:t>.1. Requerimientos </a:t>
            </a:r>
            <a:r>
              <a:rPr lang="es-CO" dirty="0">
                <a:hlinkClick r:id="rId13" action="ppaction://hlinkfile"/>
              </a:rPr>
              <a:t>funcionales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4" action="ppaction://hlinkfile"/>
              </a:rPr>
              <a:t>9</a:t>
            </a:r>
            <a:r>
              <a:rPr lang="es-CO" dirty="0" smtClean="0">
                <a:hlinkClick r:id="rId14" action="ppaction://hlinkfile"/>
              </a:rPr>
              <a:t>.2. Requerimientos </a:t>
            </a:r>
            <a:r>
              <a:rPr lang="es-CO" dirty="0">
                <a:hlinkClick r:id="rId14" action="ppaction://hlinkfile"/>
              </a:rPr>
              <a:t>No </a:t>
            </a:r>
            <a:r>
              <a:rPr lang="es-CO" dirty="0" smtClean="0">
                <a:hlinkClick r:id="rId14" action="ppaction://hlinkfile"/>
              </a:rPr>
              <a:t>funcionales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5" action="ppaction://hlinksldjump"/>
              </a:rPr>
              <a:t>10. Diagrama </a:t>
            </a:r>
            <a:r>
              <a:rPr lang="es-CO" dirty="0">
                <a:hlinkClick r:id="rId15" action="ppaction://hlinksldjump"/>
              </a:rPr>
              <a:t>de Casos de Uso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6" action="ppaction://hlinkfile"/>
              </a:rPr>
              <a:t>10.1. Formato </a:t>
            </a:r>
            <a:r>
              <a:rPr lang="es-CO" dirty="0">
                <a:hlinkClick r:id="rId16" action="ppaction://hlinkfile"/>
              </a:rPr>
              <a:t>Casos de Uso Extendido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7" action="ppaction://hlinkfile"/>
              </a:rPr>
              <a:t>11. Modelo </a:t>
            </a:r>
            <a:r>
              <a:rPr lang="es-CO" dirty="0">
                <a:hlinkClick r:id="rId17" action="ppaction://hlinkfile"/>
              </a:rPr>
              <a:t>de canvas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8" action="ppaction://hlinkfile"/>
              </a:rPr>
              <a:t>12. Ficha Técnica.</a:t>
            </a:r>
            <a:endParaRPr lang="es-CO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507670" y="4834534"/>
            <a:ext cx="8010078" cy="17895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4772227" y="2049225"/>
            <a:ext cx="3745521" cy="2411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671987" y="2049225"/>
            <a:ext cx="3745521" cy="2411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4315027" y="39268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Datos insertados en la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2" y="2384195"/>
            <a:ext cx="3260310" cy="17031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3" y="5147066"/>
            <a:ext cx="7706587" cy="11644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192" y="2384198"/>
            <a:ext cx="3462708" cy="1703148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4425360" y="3900708"/>
            <a:ext cx="4514324" cy="186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04969" y="1828800"/>
            <a:ext cx="8958485" cy="14991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281743" y="3899269"/>
            <a:ext cx="3463778" cy="186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/>
          <p:nvPr/>
        </p:nvPicPr>
        <p:blipFill rotWithShape="1">
          <a:blip r:embed="rId2"/>
          <a:srcRect l="3609" t="78054" r="63964" b="14200"/>
          <a:stretch/>
        </p:blipFill>
        <p:spPr>
          <a:xfrm>
            <a:off x="454542" y="1942753"/>
            <a:ext cx="1321096" cy="5996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56977"/>
          <a:stretch/>
        </p:blipFill>
        <p:spPr>
          <a:xfrm>
            <a:off x="147501" y="2632560"/>
            <a:ext cx="8798997" cy="1475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939" t="-5813"/>
          <a:stretch/>
        </p:blipFill>
        <p:spPr>
          <a:xfrm>
            <a:off x="147501" y="2751874"/>
            <a:ext cx="8779335" cy="4132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10" y="4157666"/>
            <a:ext cx="2622730" cy="5016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19" y="5030639"/>
            <a:ext cx="1876425" cy="590550"/>
          </a:xfrm>
          <a:prstGeom prst="rect">
            <a:avLst/>
          </a:prstGeom>
        </p:spPr>
      </p:pic>
      <p:sp>
        <p:nvSpPr>
          <p:cNvPr id="9" name="1 CuadroTexto">
            <a:hlinkClick r:id="rId7" action="ppaction://hlinkfile"/>
          </p:cNvPr>
          <p:cNvSpPr txBox="1"/>
          <p:nvPr/>
        </p:nvSpPr>
        <p:spPr>
          <a:xfrm>
            <a:off x="3521074" y="360744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Consulta Base de Datos </a:t>
            </a:r>
            <a:endParaRPr lang="es-CO" sz="4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 </a:t>
            </a:r>
            <a:r>
              <a:rPr lang="es-CO" sz="4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</a:t>
            </a:r>
            <a:r>
              <a:rPr lang="es-CO" sz="4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oins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848" y="3971713"/>
            <a:ext cx="4095750" cy="504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2535" y="4757313"/>
            <a:ext cx="3000375" cy="942975"/>
          </a:xfrm>
          <a:prstGeom prst="rect">
            <a:avLst/>
          </a:prstGeom>
        </p:spPr>
      </p:pic>
      <p:pic>
        <p:nvPicPr>
          <p:cNvPr id="13" name="Imagen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00" y="206263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CuadroTexto">
            <a:hlinkClick r:id="rId3" action="ppaction://hlinkfile"/>
          </p:cNvPr>
          <p:cNvSpPr txBox="1"/>
          <p:nvPr/>
        </p:nvSpPr>
        <p:spPr>
          <a:xfrm>
            <a:off x="4027391" y="1277909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Información </a:t>
            </a:r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del proyecto</a:t>
            </a:r>
          </a:p>
        </p:txBody>
      </p:sp>
      <p:sp>
        <p:nvSpPr>
          <p:cNvPr id="8" name="1 CuadroTexto">
            <a:hlinkClick r:id="rId4" action="ppaction://hlinkfile"/>
          </p:cNvPr>
          <p:cNvSpPr txBox="1"/>
          <p:nvPr/>
        </p:nvSpPr>
        <p:spPr>
          <a:xfrm>
            <a:off x="3849027" y="294942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</a:t>
            </a:r>
            <a:r>
              <a:rPr lang="es-CO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</a:t>
            </a:r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Gantt</a:t>
            </a:r>
            <a:endParaRPr lang="es-CO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81056"/>
            <a:ext cx="7915275" cy="4181475"/>
          </a:xfrm>
          <a:prstGeom prst="rect">
            <a:avLst/>
          </a:prstGeom>
        </p:spPr>
      </p:pic>
      <p:pic>
        <p:nvPicPr>
          <p:cNvPr id="5" name="Imagen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3" y="18320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496584" y="42808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Informe </a:t>
            </a:r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 costos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2" y="1631233"/>
            <a:ext cx="7236823" cy="4496603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339576" y="35274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Visión </a:t>
            </a:r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 </a:t>
            </a:r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los</a:t>
            </a:r>
          </a:p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recursos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3" y="1764900"/>
            <a:ext cx="7852445" cy="4987364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85" y="12926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650312" y="272869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Visión general </a:t>
            </a:r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trabajo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21" y="1384526"/>
            <a:ext cx="5474850" cy="5186092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183470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31023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Estructura organizacional </a:t>
            </a:r>
            <a:endParaRPr lang="es-CO" sz="4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</a:t>
            </a:r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45" y="198491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402275" y="271043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Marco legal 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18" y="159303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Viabilidad 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59370" y="1933734"/>
            <a:ext cx="6430781" cy="365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12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682540" y="3239588"/>
            <a:ext cx="5707611" cy="12778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Este proyecto tiene como viabilidad </a:t>
            </a:r>
            <a:endParaRPr lang="es-E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desempeñarse en el área de </a:t>
            </a:r>
            <a:endParaRPr lang="es-E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confección (Sector Textil)</a:t>
            </a:r>
            <a:r>
              <a:rPr lang="es-ES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9770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 de capacitación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81" y="187067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079320" y="2931090"/>
            <a:ext cx="5936384" cy="25302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b="1" dirty="0" smtClean="0"/>
              <a:t>Lunes :</a:t>
            </a:r>
          </a:p>
          <a:p>
            <a:pPr algn="l"/>
            <a:r>
              <a:rPr lang="es-CO" dirty="0" smtClean="0"/>
              <a:t>7:00a.m - 8:00a.m: Registro de a la aplicación.</a:t>
            </a:r>
          </a:p>
          <a:p>
            <a:pPr algn="l"/>
            <a:r>
              <a:rPr lang="es-CO" dirty="0" smtClean="0"/>
              <a:t>8:00a.m - 9:00a.m: </a:t>
            </a:r>
            <a:r>
              <a:rPr lang="es-CO" dirty="0" err="1" smtClean="0"/>
              <a:t>Login</a:t>
            </a:r>
            <a:r>
              <a:rPr lang="es-CO" dirty="0" smtClean="0"/>
              <a:t> de la aplicación.</a:t>
            </a:r>
          </a:p>
          <a:p>
            <a:pPr algn="l"/>
            <a:r>
              <a:rPr lang="es-CO" dirty="0" smtClean="0"/>
              <a:t>9:00a.m - 9:30a.m: Descanso.</a:t>
            </a:r>
          </a:p>
          <a:p>
            <a:pPr algn="l"/>
            <a:r>
              <a:rPr lang="es-CO" dirty="0" smtClean="0"/>
              <a:t>9:30a.m - 11:00a.m: Proceso de registro de las fichas técnica.</a:t>
            </a:r>
          </a:p>
          <a:p>
            <a:pPr algn="l"/>
            <a:endParaRPr lang="es-CO" b="1" dirty="0"/>
          </a:p>
          <a:p>
            <a:pPr algn="l"/>
            <a:r>
              <a:rPr lang="es-CO" b="1" dirty="0" smtClean="0"/>
              <a:t>Miércoles:</a:t>
            </a:r>
          </a:p>
          <a:p>
            <a:r>
              <a:rPr lang="es-CO" dirty="0" smtClean="0"/>
              <a:t>8:00a.m </a:t>
            </a:r>
            <a:r>
              <a:rPr lang="es-CO" dirty="0"/>
              <a:t>- </a:t>
            </a:r>
            <a:r>
              <a:rPr lang="es-CO" dirty="0" smtClean="0"/>
              <a:t>9:00a.m</a:t>
            </a:r>
            <a:r>
              <a:rPr lang="es-CO" dirty="0"/>
              <a:t>: Registro de a la aplicación.</a:t>
            </a:r>
          </a:p>
          <a:p>
            <a:r>
              <a:rPr lang="es-CO" dirty="0" smtClean="0"/>
              <a:t>9:00a.m </a:t>
            </a:r>
            <a:r>
              <a:rPr lang="es-CO" dirty="0"/>
              <a:t>- </a:t>
            </a:r>
            <a:r>
              <a:rPr lang="es-CO" dirty="0" smtClean="0"/>
              <a:t>10:00a.m</a:t>
            </a:r>
            <a:r>
              <a:rPr lang="es-CO" dirty="0"/>
              <a:t>: </a:t>
            </a:r>
            <a:r>
              <a:rPr lang="es-CO" dirty="0" err="1"/>
              <a:t>Login</a:t>
            </a:r>
            <a:r>
              <a:rPr lang="es-CO" dirty="0"/>
              <a:t> de la aplicación.</a:t>
            </a:r>
          </a:p>
          <a:p>
            <a:r>
              <a:rPr lang="es-CO" dirty="0" smtClean="0"/>
              <a:t>10:30a.m </a:t>
            </a:r>
            <a:r>
              <a:rPr lang="es-CO" dirty="0"/>
              <a:t>- </a:t>
            </a:r>
            <a:r>
              <a:rPr lang="es-CO" dirty="0" smtClean="0"/>
              <a:t>11:00a.m</a:t>
            </a:r>
            <a:r>
              <a:rPr lang="es-CO" dirty="0"/>
              <a:t>: Descanso.</a:t>
            </a:r>
          </a:p>
          <a:p>
            <a:r>
              <a:rPr lang="es-CO" dirty="0" smtClean="0"/>
              <a:t>11:00a.m </a:t>
            </a:r>
            <a:r>
              <a:rPr lang="es-CO" dirty="0"/>
              <a:t>- </a:t>
            </a:r>
            <a:r>
              <a:rPr lang="es-CO" dirty="0" smtClean="0"/>
              <a:t>12:00a.m</a:t>
            </a:r>
            <a:r>
              <a:rPr lang="es-CO" dirty="0"/>
              <a:t>: Proceso de registro de las fichas </a:t>
            </a:r>
            <a:r>
              <a:rPr lang="es-CO" dirty="0" smtClean="0"/>
              <a:t>técnica</a:t>
            </a:r>
          </a:p>
          <a:p>
            <a:endParaRPr lang="es-CO" b="1" dirty="0"/>
          </a:p>
          <a:p>
            <a:pPr algn="l"/>
            <a:r>
              <a:rPr lang="es-CO" b="1" dirty="0" smtClean="0"/>
              <a:t>Viernes:</a:t>
            </a:r>
          </a:p>
          <a:p>
            <a:r>
              <a:rPr lang="es-CO" dirty="0"/>
              <a:t>7:00a.m - 8:00a.m: Registro de a la aplicación.</a:t>
            </a:r>
          </a:p>
          <a:p>
            <a:r>
              <a:rPr lang="es-CO" dirty="0"/>
              <a:t>8:00a.m - 9:00a.m: </a:t>
            </a:r>
            <a:r>
              <a:rPr lang="es-CO" dirty="0" err="1"/>
              <a:t>Login</a:t>
            </a:r>
            <a:r>
              <a:rPr lang="es-CO" dirty="0"/>
              <a:t> de la aplicación.</a:t>
            </a:r>
          </a:p>
          <a:p>
            <a:r>
              <a:rPr lang="es-CO" dirty="0"/>
              <a:t>9:00a.m - 9:30a.m: Descanso.</a:t>
            </a:r>
          </a:p>
          <a:p>
            <a:r>
              <a:rPr lang="es-CO" dirty="0" smtClean="0"/>
              <a:t>9:30a.m </a:t>
            </a:r>
            <a:r>
              <a:rPr lang="es-CO" dirty="0"/>
              <a:t>- 11:00a.m: Proceso de registro de las fichas técnica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3457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75611" y="207343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2" action="ppaction://hlinkfile"/>
              </a:rPr>
              <a:t>13. Diagrama de </a:t>
            </a:r>
            <a:r>
              <a:rPr lang="es-CO" dirty="0" smtClean="0">
                <a:hlinkClick r:id="rId2" action="ppaction://hlinkfile"/>
              </a:rPr>
              <a:t>Gantt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14</a:t>
            </a:r>
            <a:r>
              <a:rPr lang="es-CO" dirty="0">
                <a:hlinkClick r:id="rId3" action="ppaction://hlinksldjump"/>
              </a:rPr>
              <a:t>. Modelo Entidad Relación 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14.1 Normalización </a:t>
            </a:r>
            <a:r>
              <a:rPr lang="es-CO" dirty="0">
                <a:hlinkClick r:id="rId3" action="ppaction://hlinksldjump"/>
              </a:rPr>
              <a:t>del MER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file"/>
              </a:rPr>
              <a:t>15. Diccionario </a:t>
            </a:r>
            <a:r>
              <a:rPr lang="es-CO" dirty="0">
                <a:hlinkClick r:id="rId4" action="ppaction://hlinkfile"/>
              </a:rPr>
              <a:t>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16. Diagrama de clases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file"/>
              </a:rPr>
              <a:t>17. </a:t>
            </a:r>
            <a:r>
              <a:rPr lang="es-CO" dirty="0" err="1" smtClean="0">
                <a:hlinkClick r:id="rId6" action="ppaction://hlinkfile"/>
              </a:rPr>
              <a:t>Protitipo</a:t>
            </a:r>
            <a:r>
              <a:rPr lang="es-CO" dirty="0" smtClean="0">
                <a:hlinkClick r:id="rId6" action="ppaction://hlinkfile"/>
              </a:rPr>
              <a:t> en </a:t>
            </a:r>
            <a:r>
              <a:rPr lang="es-CO" dirty="0" err="1" smtClean="0">
                <a:hlinkClick r:id="rId6" action="ppaction://hlinkfile"/>
              </a:rPr>
              <a:t>html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sldjump"/>
              </a:rPr>
              <a:t>18. Diagrama </a:t>
            </a:r>
            <a:r>
              <a:rPr lang="es-CO" dirty="0">
                <a:hlinkClick r:id="rId7" action="ppaction://hlinksldjump"/>
              </a:rPr>
              <a:t>de distribución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file"/>
              </a:rPr>
              <a:t>19. Tabla </a:t>
            </a:r>
            <a:r>
              <a:rPr lang="es-CO" dirty="0">
                <a:hlinkClick r:id="rId8" action="ppaction://hlinkfile"/>
              </a:rPr>
              <a:t>de requerimientos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sldjump"/>
              </a:rPr>
              <a:t>20. Aspectos </a:t>
            </a:r>
            <a:r>
              <a:rPr lang="es-CO" dirty="0">
                <a:hlinkClick r:id="rId9" action="ppaction://hlinksldjump"/>
              </a:rPr>
              <a:t>Ambientales del proyecto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21. </a:t>
            </a:r>
            <a:r>
              <a:rPr lang="es-CO" dirty="0">
                <a:hlinkClick r:id="rId10" action="ppaction://hlinkfile"/>
              </a:rPr>
              <a:t>T</a:t>
            </a:r>
            <a:r>
              <a:rPr lang="es-CO" dirty="0" smtClean="0">
                <a:hlinkClick r:id="rId10" action="ppaction://hlinkfile"/>
              </a:rPr>
              <a:t>abla </a:t>
            </a:r>
            <a:r>
              <a:rPr lang="es-CO" dirty="0">
                <a:hlinkClick r:id="rId10" action="ppaction://hlinkfile"/>
              </a:rPr>
              <a:t>comparativa proveedores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22. Cuadro </a:t>
            </a:r>
            <a:r>
              <a:rPr lang="es-CO" dirty="0">
                <a:hlinkClick r:id="rId10" action="ppaction://hlinkfile"/>
              </a:rPr>
              <a:t>comparativo de los proveedores </a:t>
            </a:r>
            <a:r>
              <a:rPr lang="es-CO" dirty="0" smtClean="0">
                <a:hlinkClick r:id="rId10" action="ppaction://hlinkfile"/>
              </a:rPr>
              <a:t>del</a:t>
            </a:r>
            <a:br>
              <a:rPr lang="es-CO" dirty="0" smtClean="0">
                <a:hlinkClick r:id="rId10" action="ppaction://hlinkfile"/>
              </a:rPr>
            </a:br>
            <a:r>
              <a:rPr lang="es-CO" dirty="0" smtClean="0">
                <a:hlinkClick r:id="rId10" action="ppaction://hlinkfile"/>
              </a:rPr>
              <a:t> hardware  </a:t>
            </a:r>
            <a:r>
              <a:rPr lang="es-CO" dirty="0">
                <a:hlinkClick r:id="rId10" action="ppaction://hlinkfile"/>
              </a:rPr>
              <a:t>y software 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sldjump"/>
              </a:rPr>
              <a:t>24. Base </a:t>
            </a:r>
            <a:r>
              <a:rPr lang="es-CO" dirty="0">
                <a:hlinkClick r:id="rId11" action="ppaction://hlinksldjump"/>
              </a:rPr>
              <a:t>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2" action="ppaction://hlinksldjump"/>
              </a:rPr>
              <a:t>24.1. Construcción </a:t>
            </a:r>
            <a:r>
              <a:rPr lang="es-CO" dirty="0">
                <a:hlinkClick r:id="rId12" action="ppaction://hlinksldjump"/>
              </a:rPr>
              <a:t>de la base 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3" action="ppaction://hlinksldjump"/>
              </a:rPr>
              <a:t>24.2. Datos </a:t>
            </a:r>
            <a:r>
              <a:rPr lang="es-CO" dirty="0">
                <a:hlinkClick r:id="rId13" action="ppaction://hlinksldjump"/>
              </a:rPr>
              <a:t>insertados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4" action="ppaction://hlinksldjump"/>
              </a:rPr>
              <a:t>24.3. Consultas </a:t>
            </a:r>
            <a:r>
              <a:rPr lang="es-CO" dirty="0">
                <a:hlinkClick r:id="rId14" action="ppaction://hlinksldjump"/>
              </a:rPr>
              <a:t>y </a:t>
            </a:r>
            <a:r>
              <a:rPr lang="es-CO" dirty="0" err="1">
                <a:hlinkClick r:id="rId14" action="ppaction://hlinksldjump"/>
              </a:rPr>
              <a:t>join</a:t>
            </a:r>
            <a:r>
              <a:rPr lang="es-CO" dirty="0">
                <a:hlinkClick r:id="rId14" action="ppaction://hlinksldjump"/>
              </a:rPr>
              <a:t> </a:t>
            </a:r>
            <a:r>
              <a:rPr lang="es-CO" dirty="0" smtClean="0">
                <a:hlinkClick r:id="rId14" action="ppaction://hlinksldjump"/>
              </a:rPr>
              <a:t>BD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0626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Distribución </a:t>
            </a:r>
            <a:r>
              <a:rPr lang="es-CO" sz="4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física </a:t>
            </a:r>
            <a:endParaRPr lang="es-CO" sz="4800" b="1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hardware </a:t>
            </a:r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 software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21" y="187067"/>
            <a:ext cx="1426626" cy="142662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52811" y="205635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solidFill>
                  <a:srgbClr val="92D050"/>
                </a:solidFill>
              </a:rPr>
              <a:t>Hardware</a:t>
            </a:r>
            <a:endParaRPr lang="es-ES" sz="4800" b="1" dirty="0" smtClean="0">
              <a:solidFill>
                <a:srgbClr val="92D05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21509" y="201877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solidFill>
                  <a:srgbClr val="92D050"/>
                </a:solidFill>
              </a:rPr>
              <a:t>Software</a:t>
            </a:r>
            <a:endParaRPr lang="es-ES" sz="4800" b="1" dirty="0" smtClean="0">
              <a:solidFill>
                <a:srgbClr val="92D050"/>
              </a:solidFill>
            </a:endParaRPr>
          </a:p>
        </p:txBody>
      </p:sp>
      <p:pic>
        <p:nvPicPr>
          <p:cNvPr id="1026" name="Picture 2" descr="Resultado de imagen para visual 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81" y="3166378"/>
            <a:ext cx="1762456" cy="11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ql server 2014 management studio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03" y="4437150"/>
            <a:ext cx="1838349" cy="122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ortati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0" b="14138"/>
          <a:stretch/>
        </p:blipFill>
        <p:spPr bwMode="auto">
          <a:xfrm>
            <a:off x="598026" y="2977154"/>
            <a:ext cx="1669185" cy="113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intern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67" y="3197779"/>
            <a:ext cx="1466748" cy="91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computador escritori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198" y="4557794"/>
            <a:ext cx="1649737" cy="132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026" y="4173376"/>
            <a:ext cx="1828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control de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versiones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Auditoria Externa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0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Auditoria interna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0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64429" y="191341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2" action="ppaction://hlinkfile"/>
              </a:rPr>
              <a:t>25. </a:t>
            </a:r>
            <a:r>
              <a:rPr lang="es-CO" dirty="0" smtClean="0">
                <a:hlinkClick r:id="rId2" action="ppaction://hlinkfile"/>
              </a:rPr>
              <a:t>Prototipo </a:t>
            </a:r>
            <a:r>
              <a:rPr lang="es-CO" dirty="0" smtClean="0">
                <a:hlinkClick r:id="rId2" action="ppaction://hlinkfile"/>
              </a:rPr>
              <a:t>no funcional </a:t>
            </a:r>
            <a:r>
              <a:rPr lang="es-CO" dirty="0" err="1" smtClean="0">
                <a:hlinkClick r:id="rId2" action="ppaction://hlinkfile"/>
              </a:rPr>
              <a:t>Mokups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3" action="ppaction://hlinksldjump"/>
              </a:rPr>
              <a:t>26. Estructura organizacional del proyecto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27. Marco </a:t>
            </a:r>
            <a:r>
              <a:rPr lang="es-CO" dirty="0">
                <a:hlinkClick r:id="rId4" action="ppaction://hlinksldjump"/>
              </a:rPr>
              <a:t>legal de </a:t>
            </a:r>
            <a:r>
              <a:rPr lang="es-CO" dirty="0" smtClean="0">
                <a:hlinkClick r:id="rId4" action="ppaction://hlinksldjump"/>
              </a:rPr>
              <a:t>proyecto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file"/>
              </a:rPr>
              <a:t>28. Prueba caja negra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sldjump"/>
              </a:rPr>
              <a:t>29. Implementación del diagrama de distribución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/>
              <a:t>29.1. Despliegue </a:t>
            </a:r>
            <a:r>
              <a:rPr lang="es-CO" dirty="0"/>
              <a:t>de la aplicación en un servidor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file"/>
              </a:rPr>
              <a:t>29.2. Informe </a:t>
            </a:r>
            <a:r>
              <a:rPr lang="es-CO" dirty="0">
                <a:hlinkClick r:id="rId7" action="ppaction://hlinkfile"/>
              </a:rPr>
              <a:t>de migración 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file"/>
              </a:rPr>
              <a:t>29.3. Plan </a:t>
            </a:r>
            <a:r>
              <a:rPr lang="es-CO" dirty="0">
                <a:hlinkClick r:id="rId8" action="ppaction://hlinkfile"/>
              </a:rPr>
              <a:t>de instalación,  plan de respaldo y </a:t>
            </a:r>
            <a:r>
              <a:rPr lang="es-CO" dirty="0" smtClean="0">
                <a:hlinkClick r:id="rId8" action="ppaction://hlinkfile"/>
              </a:rPr>
              <a:t/>
            </a:r>
            <a:br>
              <a:rPr lang="es-CO" dirty="0" smtClean="0">
                <a:hlinkClick r:id="rId8" action="ppaction://hlinkfile"/>
              </a:rPr>
            </a:br>
            <a:r>
              <a:rPr lang="es-CO" dirty="0" smtClean="0">
                <a:hlinkClick r:id="rId8" action="ppaction://hlinkfile"/>
              </a:rPr>
              <a:t>plan </a:t>
            </a:r>
            <a:r>
              <a:rPr lang="es-CO" dirty="0">
                <a:hlinkClick r:id="rId8" action="ppaction://hlinkfile"/>
              </a:rPr>
              <a:t>de migración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file"/>
              </a:rPr>
              <a:t>29.4. Manual técnico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29.5. Manual </a:t>
            </a:r>
            <a:r>
              <a:rPr lang="es-CO" dirty="0">
                <a:hlinkClick r:id="rId10" action="ppaction://hlinkfile"/>
              </a:rPr>
              <a:t>usuario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file"/>
              </a:rPr>
              <a:t>30. Diagrama GANTT selección de personal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2" action="ppaction://hlinkfile"/>
              </a:rPr>
              <a:t>31. Contratos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/>
              <a:t>32. Presupuesto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3" action="ppaction://hlinksldjump"/>
              </a:rPr>
              <a:t>33. Viabilidad </a:t>
            </a:r>
            <a:r>
              <a:rPr lang="es-CO" dirty="0">
                <a:hlinkClick r:id="rId13" action="ppaction://hlinksldjump"/>
              </a:rPr>
              <a:t>del </a:t>
            </a:r>
            <a:r>
              <a:rPr lang="es-CO" dirty="0" smtClean="0">
                <a:hlinkClick r:id="rId13" action="ppaction://hlinksldjump"/>
              </a:rPr>
              <a:t>proyecto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75611" y="147907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2" action="ppaction://hlinkfile"/>
              </a:rPr>
              <a:t>34. Documentación </a:t>
            </a:r>
            <a:r>
              <a:rPr lang="es-CO" dirty="0">
                <a:hlinkClick r:id="rId2" action="ppaction://hlinkfile"/>
              </a:rPr>
              <a:t>de pruebas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34.1. Plan </a:t>
            </a:r>
            <a:r>
              <a:rPr lang="es-CO" dirty="0">
                <a:hlinkClick r:id="rId3" action="ppaction://hlinksldjump"/>
              </a:rPr>
              <a:t>de </a:t>
            </a:r>
            <a:r>
              <a:rPr lang="es-CO" dirty="0" smtClean="0">
                <a:hlinkClick r:id="rId3" action="ppaction://hlinksldjump"/>
              </a:rPr>
              <a:t>capacitación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34.2. Distribución física Hardware </a:t>
            </a:r>
            <a:r>
              <a:rPr lang="es-CO" dirty="0">
                <a:hlinkClick r:id="rId4" action="ppaction://hlinksldjump"/>
              </a:rPr>
              <a:t>y </a:t>
            </a:r>
            <a:r>
              <a:rPr lang="es-CO" dirty="0" smtClean="0">
                <a:hlinkClick r:id="rId4" action="ppaction://hlinksldjump"/>
              </a:rPr>
              <a:t>software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34.3. Informes </a:t>
            </a:r>
            <a:r>
              <a:rPr lang="es-CO" dirty="0">
                <a:hlinkClick r:id="rId5" action="ppaction://hlinksldjump"/>
              </a:rPr>
              <a:t>de uso de recursos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sldjump"/>
              </a:rPr>
              <a:t>34.4. información </a:t>
            </a:r>
            <a:r>
              <a:rPr lang="es-CO" dirty="0">
                <a:hlinkClick r:id="rId6" action="ppaction://hlinksldjump"/>
              </a:rPr>
              <a:t>de costos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file"/>
              </a:rPr>
              <a:t>35. Modelo </a:t>
            </a:r>
            <a:r>
              <a:rPr lang="es-CO" dirty="0">
                <a:hlinkClick r:id="rId7" action="ppaction://hlinkfile"/>
              </a:rPr>
              <a:t>de calidad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file"/>
              </a:rPr>
              <a:t>36. Informe </a:t>
            </a:r>
            <a:r>
              <a:rPr lang="es-CO" dirty="0" smtClean="0">
                <a:hlinkClick r:id="rId8" action="ppaction://hlinkfile"/>
              </a:rPr>
              <a:t>IEEE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sldjump"/>
              </a:rPr>
              <a:t>37. Sistema control de versiones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sldjump"/>
              </a:rPr>
              <a:t>38. Auditoria externa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sldjump"/>
              </a:rPr>
              <a:t>39. Auditoria interna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88" y="23889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88" y="23889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452784" y="0"/>
            <a:ext cx="7149264" cy="6694332"/>
          </a:xfrm>
          <a:prstGeom prst="rect">
            <a:avLst/>
          </a:prstGeom>
        </p:spPr>
      </p:pic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5234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5278</TotalTime>
  <Words>1099</Words>
  <Application>Microsoft Office PowerPoint</Application>
  <PresentationFormat>Presentación en pantalla (4:3)</PresentationFormat>
  <Paragraphs>179</Paragraphs>
  <Slides>43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Natalia</cp:lastModifiedBy>
  <cp:revision>433</cp:revision>
  <dcterms:created xsi:type="dcterms:W3CDTF">2014-06-25T16:18:26Z</dcterms:created>
  <dcterms:modified xsi:type="dcterms:W3CDTF">2017-08-21T01:51:18Z</dcterms:modified>
</cp:coreProperties>
</file>